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4" r:id="rId2"/>
  </p:sldMasterIdLst>
  <p:notesMasterIdLst>
    <p:notesMasterId r:id="rId16"/>
  </p:notesMasterIdLst>
  <p:handoutMasterIdLst>
    <p:handoutMasterId r:id="rId17"/>
  </p:handoutMasterIdLst>
  <p:sldIdLst>
    <p:sldId id="264" r:id="rId3"/>
    <p:sldId id="265" r:id="rId4"/>
    <p:sldId id="266" r:id="rId5"/>
    <p:sldId id="284" r:id="rId6"/>
    <p:sldId id="292" r:id="rId7"/>
    <p:sldId id="299" r:id="rId8"/>
    <p:sldId id="300" r:id="rId9"/>
    <p:sldId id="301" r:id="rId10"/>
    <p:sldId id="296" r:id="rId11"/>
    <p:sldId id="297" r:id="rId12"/>
    <p:sldId id="298" r:id="rId13"/>
    <p:sldId id="294" r:id="rId14"/>
    <p:sldId id="283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D70"/>
    <a:srgbClr val="D63159"/>
    <a:srgbClr val="32B0DB"/>
    <a:srgbClr val="8BBE4E"/>
    <a:srgbClr val="0D798D"/>
    <a:srgbClr val="00779D"/>
    <a:srgbClr val="00A3D7"/>
    <a:srgbClr val="D03A5D"/>
    <a:srgbClr val="C6345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0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F70E7-BFB5-43AB-ADC0-A52C87958E4B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5490D-5168-4CFE-8ACA-338EC570BD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192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8F0EE-B01F-44D4-9282-70B0E92AFA92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6F40B-9BA2-4B61-BEBE-4E9BE9FA3A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06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bg>
      <p:bgPr>
        <a:gradFill flip="none" rotWithShape="1">
          <a:gsLst>
            <a:gs pos="60000">
              <a:schemeClr val="accent3"/>
            </a:gs>
            <a:gs pos="80000">
              <a:schemeClr val="accent2"/>
            </a:gs>
            <a:gs pos="100000">
              <a:srgbClr val="D03A5D"/>
            </a:gs>
            <a:gs pos="39000">
              <a:schemeClr val="accent4"/>
            </a:gs>
            <a:gs pos="20000">
              <a:schemeClr val="accent5"/>
            </a:gs>
            <a:gs pos="0">
              <a:schemeClr val="accent6">
                <a:alpha val="82000"/>
                <a:lumMod val="99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6F4D01B-D6E2-4A1B-8026-8F77566A423E}"/>
              </a:ext>
            </a:extLst>
          </p:cNvPr>
          <p:cNvSpPr/>
          <p:nvPr userDrawn="1"/>
        </p:nvSpPr>
        <p:spPr>
          <a:xfrm>
            <a:off x="-5861" y="-2"/>
            <a:ext cx="11992708" cy="6541477"/>
          </a:xfrm>
          <a:prstGeom prst="rect">
            <a:avLst/>
          </a:prstGeom>
          <a:gradFill flip="none" rotWithShape="1">
            <a:gsLst>
              <a:gs pos="64000">
                <a:schemeClr val="bg1">
                  <a:lumMod val="95000"/>
                </a:schemeClr>
              </a:gs>
              <a:gs pos="0">
                <a:schemeClr val="bg1">
                  <a:lumMod val="90000"/>
                </a:schemeClr>
              </a:gs>
              <a:gs pos="35000">
                <a:schemeClr val="bg1">
                  <a:lumMod val="93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340" y="3691795"/>
            <a:ext cx="11008784" cy="10824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Titel der Präsentation</a:t>
            </a:r>
            <a:endParaRPr lang="en-US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 hasCustomPrompt="1"/>
          </p:nvPr>
        </p:nvSpPr>
        <p:spPr>
          <a:xfrm>
            <a:off x="468340" y="5110370"/>
            <a:ext cx="11008784" cy="9651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de-DE" dirty="0"/>
              <a:t>Weitere Informationen zur Präsentation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A499E49-C3CA-4AE6-A49C-91EDDE32A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t="1433"/>
          <a:stretch/>
        </p:blipFill>
        <p:spPr>
          <a:xfrm>
            <a:off x="468340" y="383289"/>
            <a:ext cx="9000000" cy="2868331"/>
          </a:xfrm>
          <a:prstGeom prst="rect">
            <a:avLst/>
          </a:prstGeom>
          <a:ln>
            <a:noFill/>
          </a:ln>
        </p:spPr>
      </p:pic>
      <p:pic>
        <p:nvPicPr>
          <p:cNvPr id="8" name="Grafik 7" descr="in Bild, das Karte enthält.&#10;&#10;Automatisch generierte Beschreibung">
            <a:extLst>
              <a:ext uri="{FF2B5EF4-FFF2-40B4-BE49-F238E27FC236}">
                <a16:creationId xmlns:a16="http://schemas.microsoft.com/office/drawing/2014/main" id="{32BABB03-B566-435F-A3FE-2380BA9A9B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541" y="383289"/>
            <a:ext cx="1512000" cy="1927446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BE206CB-7920-42AC-A314-89AB2C156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8" t="24666" r="16138" b="24311"/>
          <a:stretch/>
        </p:blipFill>
        <p:spPr>
          <a:xfrm>
            <a:off x="9793114" y="2589981"/>
            <a:ext cx="1800000" cy="635826"/>
          </a:xfrm>
          <a:prstGeom prst="rect">
            <a:avLst/>
          </a:prstGeom>
          <a:ln cap="rnd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3843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1233E9-BA52-435F-9A47-04BFA2D7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Medienplatzhalter 5">
            <a:extLst>
              <a:ext uri="{FF2B5EF4-FFF2-40B4-BE49-F238E27FC236}">
                <a16:creationId xmlns:a16="http://schemas.microsoft.com/office/drawing/2014/main" id="{32D66C59-D54A-40F4-B0E4-2724858BD86F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3585368" y="2297112"/>
            <a:ext cx="5021263" cy="22637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07FE2480-6B7D-49BF-B701-4D2F948CAC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1282" y="1369293"/>
            <a:ext cx="8128000" cy="36048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de-DE" dirty="0"/>
              <a:t>Titel des Mediums einfügen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3E4B9E7-53D8-485D-A153-61AED8E404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Titel, Ort, Datum, Name(n)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6EF705E-7ABB-4C2C-9EC4-5BE943D10B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12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51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219202" y="1411291"/>
            <a:ext cx="9190567" cy="4035425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marL="288000" indent="0"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576000" indent="0"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864000" indent="0"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34D7B6-3623-4AFA-A38C-25502E2A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AA813F-6F8B-41E6-B1DA-344673CBEC6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Titel, Ort, Datum, Name(n)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C9ADE3-70C8-41B9-9D3E-40F991219A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71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BB88C1A-F51D-4440-95C6-3B1A2208DC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1608" y="2622651"/>
            <a:ext cx="11008784" cy="10824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400" b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Abschnittstitel</a:t>
            </a:r>
            <a:endParaRPr lang="en-US" dirty="0"/>
          </a:p>
        </p:txBody>
      </p:sp>
      <p:sp>
        <p:nvSpPr>
          <p:cNvPr id="9" name="Inhaltsplatzhalter 11">
            <a:extLst>
              <a:ext uri="{FF2B5EF4-FFF2-40B4-BE49-F238E27FC236}">
                <a16:creationId xmlns:a16="http://schemas.microsoft.com/office/drawing/2014/main" id="{665E3CC6-FDF8-4DF5-B374-BE793B84A28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1608" y="4041226"/>
            <a:ext cx="11008784" cy="9651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de-DE" dirty="0"/>
              <a:t>Weitere Informationen zum Abschnitt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29CED04-8185-4326-A5F2-EF70E7E1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Titel, Ort, Datum, Name(n)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13C354A-4C22-4CFA-9EB1-308264AD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82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033" y="138492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5F5F5F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45055" y="139371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5F5F5F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803033" y="2219589"/>
            <a:ext cx="5157787" cy="3752484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 marL="0" indent="0">
              <a:buFontTx/>
              <a:buNone/>
              <a:defRPr sz="2400">
                <a:solidFill>
                  <a:srgbClr val="5F5F5F"/>
                </a:solidFill>
                <a:latin typeface="+mn-lt"/>
              </a:defRPr>
            </a:lvl1pPr>
            <a:lvl2pPr marL="288000" indent="0">
              <a:buFontTx/>
              <a:buNone/>
              <a:defRPr sz="2400">
                <a:solidFill>
                  <a:srgbClr val="5F5F5F"/>
                </a:solidFill>
                <a:latin typeface="+mn-lt"/>
              </a:defRPr>
            </a:lvl2pPr>
            <a:lvl3pPr marL="576000" indent="0">
              <a:buFontTx/>
              <a:buNone/>
              <a:defRPr sz="2400">
                <a:solidFill>
                  <a:srgbClr val="5F5F5F"/>
                </a:solidFill>
                <a:latin typeface="+mn-lt"/>
              </a:defRPr>
            </a:lvl3pPr>
            <a:lvl4pPr marL="864000" indent="0">
              <a:buFontTx/>
              <a:buNone/>
              <a:defRPr sz="2400">
                <a:solidFill>
                  <a:srgbClr val="5F5F5F"/>
                </a:solidFill>
                <a:latin typeface="+mn-lt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145053" y="2219589"/>
            <a:ext cx="5157787" cy="3752484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 marL="0" indent="0">
              <a:buFontTx/>
              <a:buNone/>
              <a:defRPr sz="2400">
                <a:solidFill>
                  <a:srgbClr val="5F5F5F"/>
                </a:solidFill>
                <a:latin typeface="+mn-lt"/>
              </a:defRPr>
            </a:lvl1pPr>
            <a:lvl2pPr marL="288000" indent="0">
              <a:buFontTx/>
              <a:buNone/>
              <a:defRPr sz="2400">
                <a:solidFill>
                  <a:srgbClr val="5F5F5F"/>
                </a:solidFill>
                <a:latin typeface="+mn-lt"/>
              </a:defRPr>
            </a:lvl2pPr>
            <a:lvl3pPr marL="576000" indent="0">
              <a:buFontTx/>
              <a:buNone/>
              <a:defRPr sz="2400">
                <a:solidFill>
                  <a:srgbClr val="5F5F5F"/>
                </a:solidFill>
                <a:latin typeface="+mn-lt"/>
              </a:defRPr>
            </a:lvl3pPr>
            <a:lvl4pPr marL="864000" indent="0">
              <a:buFontTx/>
              <a:buNone/>
              <a:defRPr sz="2400">
                <a:solidFill>
                  <a:srgbClr val="5F5F5F"/>
                </a:solidFill>
                <a:latin typeface="+mn-lt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D1208C-9D0A-4839-AA77-252B53B0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2218C7-CB9C-4327-8D55-DC7EA135426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Titel, Ort, Datum, Name(n)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EA4C1B-9AAA-4DFD-96A0-7082BF32A12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29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/>
          <p:cNvCxnSpPr>
            <a:cxnSpLocks/>
          </p:cNvCxnSpPr>
          <p:nvPr userDrawn="1"/>
        </p:nvCxnSpPr>
        <p:spPr>
          <a:xfrm>
            <a:off x="492369" y="818680"/>
            <a:ext cx="11035544" cy="0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4" r="16996"/>
          <a:stretch/>
        </p:blipFill>
        <p:spPr>
          <a:xfrm>
            <a:off x="11017994" y="98680"/>
            <a:ext cx="507956" cy="72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43F822-EC00-4A89-A296-36E9DB1E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532AAD-E0FA-47C3-8919-847C0D8C6D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Ort, Datum, Name(n)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AD9AC2-5E0E-4388-8C81-BAE2353CF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56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B9932B-B6EA-4A53-B5D9-D7AEF159C6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Ort, Datum, Name(n)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0D6E4D-0DEE-4D06-B568-C23CA54F61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81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A3CA7-DB80-4D18-9F56-083CFA25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3D159EAF-6961-4B8A-9B04-CBDEA3E0148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495425" y="2513867"/>
            <a:ext cx="9201150" cy="9144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B9146129-024D-4913-A345-54B10717F9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32000" y="1297427"/>
            <a:ext cx="8128000" cy="36048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de-DE" dirty="0"/>
              <a:t>Ggf. Titel der Tabelle einfügen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EE649C2-3C47-49FF-AE5E-142433C124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Titel, Ort, Datum, Name(n)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605BE7B-A6CE-48FA-93A0-2FD3F50AF6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19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53F3171-34EE-4512-98DD-ADE1B684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0ED850A8-4316-454D-A671-185219E8D98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3493294" y="2366962"/>
            <a:ext cx="5205412" cy="2124075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E1E664F9-031E-4BB9-9CAD-53DBDA0E73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32000" y="1308418"/>
            <a:ext cx="8128000" cy="36048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de-DE" dirty="0"/>
              <a:t>Ggf. Titel der SmartArt-Grafik einfügen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E0EAB5-4D8F-4ACE-A86A-E53F12C439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Titel, Ort, Datum, Name(n)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1CA5F77-C4A3-4D94-91A9-7AA8865100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36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452601" y="1178199"/>
            <a:ext cx="8128000" cy="36048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de-DE" dirty="0"/>
              <a:t>Titel des Diagramms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E2EEFB-7C2E-462A-B19E-B2B011B06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95E9FA2D-0E31-49C4-9295-10B1AF8F3E4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374231" y="2310606"/>
            <a:ext cx="5443538" cy="223678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12E457-022C-4C12-A96F-1435F6855A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Titel, Ort, Datum, Name(n)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4B391F5-5A55-4C05-A4A7-654C491F63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05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3">
                <a:lumMod val="99000"/>
                <a:lumOff val="1000"/>
              </a:schemeClr>
            </a:gs>
            <a:gs pos="80000">
              <a:schemeClr val="accent2"/>
            </a:gs>
            <a:gs pos="100000">
              <a:srgbClr val="D03A5D"/>
            </a:gs>
            <a:gs pos="39000">
              <a:schemeClr val="accent4"/>
            </a:gs>
            <a:gs pos="20000">
              <a:schemeClr val="accent5"/>
            </a:gs>
            <a:gs pos="0">
              <a:schemeClr val="accent6">
                <a:alpha val="82000"/>
                <a:lumMod val="99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100000"/>
                </a:schemeClr>
              </a:gs>
              <a:gs pos="72000">
                <a:schemeClr val="accent2"/>
              </a:gs>
              <a:gs pos="81000">
                <a:schemeClr val="accent2"/>
              </a:gs>
              <a:gs pos="62000">
                <a:schemeClr val="accent3"/>
              </a:gs>
              <a:gs pos="52000">
                <a:schemeClr val="accent3"/>
              </a:gs>
              <a:gs pos="24000">
                <a:schemeClr val="accent5"/>
              </a:gs>
              <a:gs pos="16000">
                <a:schemeClr val="accent5"/>
              </a:gs>
              <a:gs pos="0">
                <a:schemeClr val="accent6"/>
              </a:gs>
              <a:gs pos="37000">
                <a:schemeClr val="accent4"/>
              </a:gs>
              <a:gs pos="44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2" y="-1"/>
            <a:ext cx="11992708" cy="65414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800"/>
          </a:p>
        </p:txBody>
      </p:sp>
      <p:sp>
        <p:nvSpPr>
          <p:cNvPr id="11" name="Rechteck 10"/>
          <p:cNvSpPr/>
          <p:nvPr userDrawn="1"/>
        </p:nvSpPr>
        <p:spPr>
          <a:xfrm>
            <a:off x="-5861" y="-2"/>
            <a:ext cx="11992708" cy="6541477"/>
          </a:xfrm>
          <a:prstGeom prst="rect">
            <a:avLst/>
          </a:prstGeom>
          <a:gradFill flip="none" rotWithShape="1">
            <a:gsLst>
              <a:gs pos="64000">
                <a:schemeClr val="bg1">
                  <a:lumMod val="95000"/>
                </a:schemeClr>
              </a:gs>
              <a:gs pos="0">
                <a:schemeClr val="bg1">
                  <a:lumMod val="90000"/>
                </a:schemeClr>
              </a:gs>
              <a:gs pos="35000">
                <a:schemeClr val="bg1">
                  <a:lumMod val="93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693" y="147529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3"/>
            <a:endParaRPr lang="de-DE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FB60B440-A822-4DDE-9D0F-56FB570C403D}"/>
              </a:ext>
            </a:extLst>
          </p:cNvPr>
          <p:cNvCxnSpPr>
            <a:cxnSpLocks/>
          </p:cNvCxnSpPr>
          <p:nvPr userDrawn="1"/>
        </p:nvCxnSpPr>
        <p:spPr>
          <a:xfrm>
            <a:off x="492369" y="818680"/>
            <a:ext cx="11035544" cy="0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286DE28B-034C-4F53-96EB-877C4761CEE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732" y="109981"/>
            <a:ext cx="540000" cy="688373"/>
          </a:xfrm>
          <a:prstGeom prst="rect">
            <a:avLst/>
          </a:prstGeom>
        </p:spPr>
      </p:pic>
      <p:sp>
        <p:nvSpPr>
          <p:cNvPr id="16" name="Fußzeilenplatzhalter 10">
            <a:extLst>
              <a:ext uri="{FF2B5EF4-FFF2-40B4-BE49-F238E27FC236}">
                <a16:creationId xmlns:a16="http://schemas.microsoft.com/office/drawing/2014/main" id="{55D0FF38-25B0-44B0-B652-C13D1D29B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2760" y="6523892"/>
            <a:ext cx="6904893" cy="334108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Titel, Ort, Datum, Name(n)</a:t>
            </a:r>
            <a:endParaRPr lang="de-DE" dirty="0"/>
          </a:p>
        </p:txBody>
      </p:sp>
      <p:sp>
        <p:nvSpPr>
          <p:cNvPr id="18" name="Foliennummernplatzhalter 11">
            <a:extLst>
              <a:ext uri="{FF2B5EF4-FFF2-40B4-BE49-F238E27FC236}">
                <a16:creationId xmlns:a16="http://schemas.microsoft.com/office/drawing/2014/main" id="{709896C7-45A1-474C-A614-99B5D3B31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0568" y="6523892"/>
            <a:ext cx="516632" cy="334108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B96C48-222D-4848-AD4D-66CEBBAABCD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Titelplatzhalter 20">
            <a:extLst>
              <a:ext uri="{FF2B5EF4-FFF2-40B4-BE49-F238E27FC236}">
                <a16:creationId xmlns:a16="http://schemas.microsoft.com/office/drawing/2014/main" id="{7408DD55-5BA8-4C5C-8648-F6CC56CF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48" y="162071"/>
            <a:ext cx="10242669" cy="639888"/>
          </a:xfrm>
          <a:prstGeom prst="rect">
            <a:avLst/>
          </a:prstGeom>
        </p:spPr>
        <p:txBody>
          <a:bodyPr vert="horz" lIns="36000" tIns="36000" rIns="36000" bIns="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9998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74" r:id="rId7"/>
    <p:sldLayoutId id="2147483675" r:id="rId8"/>
    <p:sldLayoutId id="2147483676" r:id="rId9"/>
    <p:sldLayoutId id="214748369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small" baseline="0">
          <a:solidFill>
            <a:schemeClr val="tx2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300"/>
        </a:spcAft>
        <a:buFontTx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88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300"/>
        </a:spcAft>
        <a:buFontTx/>
        <a:buNone/>
        <a:defRPr sz="2400" kern="1200">
          <a:solidFill>
            <a:srgbClr val="5F5F5F"/>
          </a:solidFill>
          <a:latin typeface="+mn-lt"/>
          <a:ea typeface="+mn-ea"/>
          <a:cs typeface="+mn-cs"/>
        </a:defRPr>
      </a:lvl2pPr>
      <a:lvl3pPr marL="576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300"/>
        </a:spcAft>
        <a:buFontTx/>
        <a:buNone/>
        <a:defRPr sz="2400" kern="1200">
          <a:solidFill>
            <a:srgbClr val="5F5F5F"/>
          </a:solidFill>
          <a:latin typeface="+mn-lt"/>
          <a:ea typeface="+mn-ea"/>
          <a:cs typeface="+mn-cs"/>
        </a:defRPr>
      </a:lvl3pPr>
      <a:lvl4pPr marL="864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300"/>
        </a:spcAft>
        <a:buFontTx/>
        <a:buNone/>
        <a:defRPr sz="2400" kern="1200">
          <a:solidFill>
            <a:srgbClr val="5F5F5F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14000"/>
        </a:lnSpc>
        <a:spcBef>
          <a:spcPts val="0"/>
        </a:spcBef>
        <a:spcAft>
          <a:spcPts val="300"/>
        </a:spcAft>
        <a:buFontTx/>
        <a:buBlip>
          <a:blip r:embed="rId13"/>
        </a:buBlip>
        <a:defRPr sz="20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0">
              <a:schemeClr val="accent3"/>
            </a:gs>
            <a:gs pos="80000">
              <a:schemeClr val="accent2"/>
            </a:gs>
            <a:gs pos="100000">
              <a:srgbClr val="D03A5D"/>
            </a:gs>
            <a:gs pos="39000">
              <a:schemeClr val="accent4"/>
            </a:gs>
            <a:gs pos="20000">
              <a:schemeClr val="accent5"/>
            </a:gs>
            <a:gs pos="0">
              <a:schemeClr val="accent6">
                <a:alpha val="82000"/>
                <a:lumMod val="99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99000"/>
                </a:schemeClr>
              </a:gs>
              <a:gs pos="75000">
                <a:schemeClr val="accent2"/>
              </a:gs>
              <a:gs pos="57000">
                <a:schemeClr val="accent3"/>
              </a:gs>
              <a:gs pos="0">
                <a:schemeClr val="accent6"/>
              </a:gs>
              <a:gs pos="19000">
                <a:schemeClr val="accent5"/>
              </a:gs>
              <a:gs pos="38000">
                <a:schemeClr val="accent4"/>
              </a:gs>
            </a:gsLst>
            <a:path path="rect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2" y="-1"/>
            <a:ext cx="11992708" cy="65414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800"/>
          </a:p>
        </p:txBody>
      </p:sp>
      <p:sp>
        <p:nvSpPr>
          <p:cNvPr id="11" name="Rechteck 10"/>
          <p:cNvSpPr/>
          <p:nvPr userDrawn="1"/>
        </p:nvSpPr>
        <p:spPr>
          <a:xfrm>
            <a:off x="-5861" y="-2"/>
            <a:ext cx="11992708" cy="6541477"/>
          </a:xfrm>
          <a:prstGeom prst="rect">
            <a:avLst/>
          </a:prstGeom>
          <a:gradFill flip="none" rotWithShape="1">
            <a:gsLst>
              <a:gs pos="64000">
                <a:schemeClr val="bg1">
                  <a:lumMod val="95000"/>
                </a:schemeClr>
              </a:gs>
              <a:gs pos="0">
                <a:schemeClr val="bg1">
                  <a:lumMod val="90000"/>
                </a:schemeClr>
              </a:gs>
              <a:gs pos="35000">
                <a:schemeClr val="bg1">
                  <a:lumMod val="93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800" dirty="0"/>
          </a:p>
        </p:txBody>
      </p:sp>
      <p:sp>
        <p:nvSpPr>
          <p:cNvPr id="16" name="Fußzeilenplatzhalter 10">
            <a:extLst>
              <a:ext uri="{FF2B5EF4-FFF2-40B4-BE49-F238E27FC236}">
                <a16:creationId xmlns:a16="http://schemas.microsoft.com/office/drawing/2014/main" id="{55D0FF38-25B0-44B0-B652-C13D1D29B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2760" y="6523892"/>
            <a:ext cx="6904893" cy="33410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Titel, Ort, Datum, Name(n)</a:t>
            </a:r>
            <a:endParaRPr lang="de-DE" dirty="0"/>
          </a:p>
        </p:txBody>
      </p:sp>
      <p:sp>
        <p:nvSpPr>
          <p:cNvPr id="18" name="Foliennummernplatzhalter 11">
            <a:extLst>
              <a:ext uri="{FF2B5EF4-FFF2-40B4-BE49-F238E27FC236}">
                <a16:creationId xmlns:a16="http://schemas.microsoft.com/office/drawing/2014/main" id="{709896C7-45A1-474C-A614-99B5D3B31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0568" y="6523892"/>
            <a:ext cx="516632" cy="334108"/>
          </a:xfrm>
          <a:prstGeom prst="rect">
            <a:avLst/>
          </a:prstGeom>
        </p:spPr>
        <p:txBody>
          <a:bodyPr lIns="36000" tIns="36000" rIns="36000" bIns="3600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C4B96C48-222D-4848-AD4D-66CEBBAABCD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34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small" baseline="0">
          <a:solidFill>
            <a:schemeClr val="tx2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300"/>
        </a:spcAft>
        <a:buFontTx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88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300"/>
        </a:spcAft>
        <a:buFontTx/>
        <a:buNone/>
        <a:defRPr sz="2400" kern="1200">
          <a:solidFill>
            <a:srgbClr val="5F5F5F"/>
          </a:solidFill>
          <a:latin typeface="+mn-lt"/>
          <a:ea typeface="+mn-ea"/>
          <a:cs typeface="+mn-cs"/>
        </a:defRPr>
      </a:lvl2pPr>
      <a:lvl3pPr marL="576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300"/>
        </a:spcAft>
        <a:buFontTx/>
        <a:buNone/>
        <a:defRPr sz="2400" kern="1200">
          <a:solidFill>
            <a:srgbClr val="5F5F5F"/>
          </a:solidFill>
          <a:latin typeface="+mn-lt"/>
          <a:ea typeface="+mn-ea"/>
          <a:cs typeface="+mn-cs"/>
        </a:defRPr>
      </a:lvl3pPr>
      <a:lvl4pPr marL="864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300"/>
        </a:spcAft>
        <a:buFontTx/>
        <a:buNone/>
        <a:defRPr sz="2400" kern="1200">
          <a:solidFill>
            <a:srgbClr val="5F5F5F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14000"/>
        </a:lnSpc>
        <a:spcBef>
          <a:spcPts val="0"/>
        </a:spcBef>
        <a:spcAft>
          <a:spcPts val="300"/>
        </a:spcAft>
        <a:buFontTx/>
        <a:buBlip>
          <a:blip r:embed="rId3"/>
        </a:buBlip>
        <a:defRPr sz="20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mark-question-help-2314106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Informationsabend zur Einschulung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Herzlich willkommen zum Elternabend zur Einschulung im Schuljahr 2024/25!</a:t>
            </a:r>
          </a:p>
        </p:txBody>
      </p:sp>
    </p:spTree>
    <p:extLst>
      <p:ext uri="{BB962C8B-B14F-4D97-AF65-F5344CB8AC3E}">
        <p14:creationId xmlns:p14="http://schemas.microsoft.com/office/powerpoint/2010/main" val="110613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FDE1BFD-BBCE-B4B1-3650-F2EB88B21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9202" y="1411291"/>
            <a:ext cx="9190567" cy="4299396"/>
          </a:xfrm>
        </p:spPr>
        <p:txBody>
          <a:bodyPr>
            <a:normAutofit/>
          </a:bodyPr>
          <a:lstStyle/>
          <a:p>
            <a:r>
              <a:rPr lang="de-DE" b="1" u="sng" dirty="0"/>
              <a:t>23.08.2024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b="1" dirty="0"/>
              <a:t>Unterricht</a:t>
            </a:r>
            <a:r>
              <a:rPr lang="de-DE" dirty="0"/>
              <a:t> von </a:t>
            </a:r>
            <a:r>
              <a:rPr lang="de-DE" b="1" dirty="0"/>
              <a:t>8.00 Uhr bis 11.20 Uhr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4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Abmeldung von OGS/ </a:t>
            </a:r>
            <a:r>
              <a:rPr lang="de-DE" sz="24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KidsClub</a:t>
            </a:r>
            <a:r>
              <a:rPr lang="de-DE" sz="24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bitte </a:t>
            </a:r>
            <a:r>
              <a:rPr lang="de-DE" sz="24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AWO</a:t>
            </a:r>
            <a:r>
              <a:rPr lang="de-DE" sz="24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und </a:t>
            </a:r>
            <a:r>
              <a:rPr lang="de-DE" sz="24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Lerngruppenleitung schriftlich mitteilen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de-DE" b="1" u="sng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Ab Montag, dem 26.08.2024 </a:t>
            </a:r>
          </a:p>
          <a:p>
            <a:pPr marL="342900" indent="-342900">
              <a:buFontTx/>
              <a:buChar char="-"/>
            </a:pPr>
            <a:r>
              <a:rPr lang="de-DE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Regulärer Stundenplan</a:t>
            </a:r>
          </a:p>
          <a:p>
            <a:pPr marL="342900" indent="-342900">
              <a:buFontTx/>
              <a:buChar char="-"/>
            </a:pPr>
            <a:r>
              <a:rPr lang="de-DE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Reguläre Abholzeiten </a:t>
            </a:r>
            <a:r>
              <a:rPr lang="de-D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in </a:t>
            </a:r>
            <a:r>
              <a:rPr lang="de-DE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KidsClub</a:t>
            </a:r>
            <a:r>
              <a:rPr lang="de-D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und OGS</a:t>
            </a:r>
          </a:p>
          <a:p>
            <a:pPr marL="8032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endParaRPr lang="de-DE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1DDA20C-74F5-CF5C-C3B9-5643C341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der ersten Schulwoche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0F6A51-ACB1-DFAD-8C4D-93AA98E045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Informationsabend zur Einschulung, Schalksmühle, 02.05.24, WOHL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3FC3C1-B1CC-05FB-652F-DF3DE69031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19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81B122A-3649-DEA9-210B-D2FAA1B6D6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1260475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Einschulungsgottesdienst, Infos folgen</a:t>
            </a:r>
          </a:p>
          <a:p>
            <a:pPr marL="1260475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keine Fotoaktion </a:t>
            </a:r>
            <a:r>
              <a:rPr 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 Einschulung, aber ggf. Pressefoto (Einverständnis)</a:t>
            </a:r>
          </a:p>
          <a:p>
            <a:pPr marL="1260475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Abholung</a:t>
            </a:r>
          </a:p>
          <a:p>
            <a:pPr marL="1260475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</a:t>
            </a:r>
          </a:p>
          <a:p>
            <a:pPr marL="1260475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Schulweg</a:t>
            </a:r>
          </a:p>
          <a:p>
            <a:pPr marL="1260475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 zur Lerngruppenleitung (Krankmeldung via E-Mail)</a:t>
            </a:r>
          </a:p>
          <a:p>
            <a:pPr marL="1260475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Lerntagebuch</a:t>
            </a:r>
            <a:endParaRPr lang="de-DE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60475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8F0E5D4-A0D6-F00B-A269-4D15603A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Informationen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A37C8C-C994-9829-877C-EA047D70DE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Informationsabend zur Einschulung, Schalksmühle, 12.06.2023</a:t>
            </a:r>
            <a:r>
              <a:rPr lang="de-DE"/>
              <a:t>, WOHL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A54142-E2EF-E725-330F-0CAAC3790C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80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2C4E7C9-6173-5C5B-391D-675FB80DDF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525703-B523-EB06-B221-63D7F15E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591ED9-D7AF-B4D2-B859-99ADE4763E4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Informationsabend zum Übergang von Stufe I in Stufe II, Schalksmühle, 20.03.2022, WOHL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AA3223-4C11-541A-656C-2330082A44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4E88053-B70B-D0F8-E764-D0D0050AA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32883" y="1481324"/>
            <a:ext cx="4363203" cy="43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82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86335BBC-C670-4187-BD90-E3D2140D32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03375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36C4F3D-8FB1-32FE-F773-A3E5619D06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018" y="801959"/>
            <a:ext cx="9190567" cy="546437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de-DE" sz="2600" dirty="0"/>
              <a:t>Unser Leitbild</a:t>
            </a:r>
          </a:p>
          <a:p>
            <a:pPr marL="514350" indent="-514350">
              <a:buAutoNum type="arabicPeriod"/>
            </a:pPr>
            <a:r>
              <a:rPr lang="de-DE" sz="2600" dirty="0"/>
              <a:t>Unterricht in jahrgangsgemischten Gruppen</a:t>
            </a:r>
          </a:p>
          <a:p>
            <a:pPr marL="514350" indent="-514350">
              <a:buAutoNum type="arabicPeriod"/>
            </a:pPr>
            <a:r>
              <a:rPr lang="de-DE" sz="2600" dirty="0"/>
              <a:t>Unterricht in jahrgangsübergreifenden Gruppen der Stufe I</a:t>
            </a:r>
          </a:p>
          <a:p>
            <a:pPr marL="514350" indent="-514350">
              <a:buAutoNum type="arabicPeriod"/>
            </a:pPr>
            <a:r>
              <a:rPr lang="de-DE" sz="2600" dirty="0"/>
              <a:t>Sozialpädagogische Fachkraft für die Schuleingangsphase</a:t>
            </a:r>
          </a:p>
          <a:p>
            <a:pPr marL="514350" indent="-514350">
              <a:buAutoNum type="arabicPeriod"/>
            </a:pPr>
            <a:r>
              <a:rPr lang="de-DE" sz="2600" dirty="0"/>
              <a:t>Informationen der AWO</a:t>
            </a:r>
          </a:p>
          <a:p>
            <a:pPr marL="514350" indent="-514350">
              <a:buAutoNum type="arabicPeriod"/>
            </a:pPr>
            <a:r>
              <a:rPr lang="de-DE" sz="2600" dirty="0"/>
              <a:t>Lerngruppeneinteilung</a:t>
            </a:r>
          </a:p>
          <a:p>
            <a:pPr marL="514350" indent="-514350">
              <a:buAutoNum type="arabicPeriod"/>
            </a:pPr>
            <a:r>
              <a:rPr lang="de-DE" sz="2600" dirty="0"/>
              <a:t>Einschulung am 22.08.2024</a:t>
            </a:r>
          </a:p>
          <a:p>
            <a:pPr marL="514350" indent="-514350">
              <a:buAutoNum type="arabicPeriod"/>
            </a:pPr>
            <a:r>
              <a:rPr lang="de-DE" sz="2600" dirty="0"/>
              <a:t>Ablauf der ersten beiden Schulwochen</a:t>
            </a:r>
          </a:p>
          <a:p>
            <a:pPr marL="514350" indent="-514350">
              <a:buAutoNum type="arabicPeriod"/>
            </a:pPr>
            <a:r>
              <a:rPr lang="de-DE" sz="2600" dirty="0"/>
              <a:t>Wichtige Informationen</a:t>
            </a:r>
          </a:p>
          <a:p>
            <a:pPr marL="514350" indent="-514350">
              <a:buAutoNum type="arabicPeriod"/>
            </a:pPr>
            <a:r>
              <a:rPr lang="de-DE" sz="2600" dirty="0"/>
              <a:t>Vorstellung des Fördervereins</a:t>
            </a:r>
          </a:p>
          <a:p>
            <a:pPr marL="514350" indent="-514350">
              <a:buAutoNum type="arabicPeriod"/>
            </a:pPr>
            <a:r>
              <a:rPr lang="de-DE" sz="2600" dirty="0"/>
              <a:t>Fragen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F21948F-7996-AA8F-9372-B1EAC0FD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des Abends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12C702-48B9-F448-AEF1-C8D3F9E0B24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Informationsabend zur Einschulung, Schalksmühle, 12.06.2023, WOHL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E1AB96-4202-9A5B-46E6-FCBD05728A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7" name="Grafik 6" descr="Ein Bild, das Zeichnung, Entwurf, Lineart, Clipart enthält.">
            <a:extLst>
              <a:ext uri="{FF2B5EF4-FFF2-40B4-BE49-F238E27FC236}">
                <a16:creationId xmlns:a16="http://schemas.microsoft.com/office/drawing/2014/main" id="{E99F65C8-D404-5681-BF2E-C960B6BB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172" y="2379698"/>
            <a:ext cx="2507396" cy="36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5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384FE5A-C2A2-BF09-FDA4-08DC0495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Leitbild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1D7B75-B96D-9B8A-EC20-AAC8A3D06C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Informationsabend zur Einschulung, Schalksmühle, 12.06.2022, WOHL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94D582-E7C8-A9D9-1CF2-61E5696F3A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10">
            <a:extLst>
              <a:ext uri="{FF2B5EF4-FFF2-40B4-BE49-F238E27FC236}">
                <a16:creationId xmlns:a16="http://schemas.microsoft.com/office/drawing/2014/main" id="{512E117B-2495-8C90-42C7-296C2D4BA5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9200" y="1411288"/>
            <a:ext cx="9190038" cy="1499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  FREUDE  UND  HERZ  INS  ABENTEUER  LERNEN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59058E7-2C24-3EE0-8C69-65D170F8E407}"/>
              </a:ext>
            </a:extLst>
          </p:cNvPr>
          <p:cNvSpPr/>
          <p:nvPr/>
        </p:nvSpPr>
        <p:spPr>
          <a:xfrm>
            <a:off x="1219200" y="3149475"/>
            <a:ext cx="1281113" cy="2402936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1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Lernen</a:t>
            </a:r>
            <a:r>
              <a:rPr lang="de-DE" sz="2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lernen</a:t>
            </a:r>
            <a:endParaRPr lang="de-DE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959B27B-4A41-CE6F-0E5B-13499EB0CF48}"/>
              </a:ext>
            </a:extLst>
          </p:cNvPr>
          <p:cNvSpPr/>
          <p:nvPr/>
        </p:nvSpPr>
        <p:spPr>
          <a:xfrm>
            <a:off x="2729963" y="3159592"/>
            <a:ext cx="4949825" cy="360362"/>
          </a:xfrm>
          <a:prstGeom prst="rect">
            <a:avLst/>
          </a:prstGeom>
          <a:solidFill>
            <a:srgbClr val="F1A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Vielfalt erleben und gestalten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E806609-8C1D-974C-2D59-2F890D8300C8}"/>
              </a:ext>
            </a:extLst>
          </p:cNvPr>
          <p:cNvSpPr/>
          <p:nvPr/>
        </p:nvSpPr>
        <p:spPr>
          <a:xfrm>
            <a:off x="2729960" y="3587014"/>
            <a:ext cx="4949825" cy="360362"/>
          </a:xfrm>
          <a:prstGeom prst="rect">
            <a:avLst/>
          </a:prstGeom>
          <a:solidFill>
            <a:srgbClr val="F1A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Vertrauen genießen und schenken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7B77219-D0A1-79FB-2E0E-A4EA45CDA166}"/>
              </a:ext>
            </a:extLst>
          </p:cNvPr>
          <p:cNvSpPr/>
          <p:nvPr/>
        </p:nvSpPr>
        <p:spPr>
          <a:xfrm>
            <a:off x="2729960" y="4036316"/>
            <a:ext cx="4949825" cy="360362"/>
          </a:xfrm>
          <a:prstGeom prst="rect">
            <a:avLst/>
          </a:prstGeom>
          <a:solidFill>
            <a:srgbClr val="F1A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Wertschätzung erhalten und geben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05FEE58-4CD3-7C79-E4EB-B69FCB45E1F4}"/>
              </a:ext>
            </a:extLst>
          </p:cNvPr>
          <p:cNvSpPr/>
          <p:nvPr/>
        </p:nvSpPr>
        <p:spPr>
          <a:xfrm>
            <a:off x="2729960" y="4481379"/>
            <a:ext cx="4949825" cy="648559"/>
          </a:xfrm>
          <a:prstGeom prst="rect">
            <a:avLst/>
          </a:prstGeom>
          <a:solidFill>
            <a:srgbClr val="F1A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Verantwortung bekommen und übernehmen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9C1FFD3-52DD-89BD-0400-52F353B893C9}"/>
              </a:ext>
            </a:extLst>
          </p:cNvPr>
          <p:cNvSpPr/>
          <p:nvPr/>
        </p:nvSpPr>
        <p:spPr>
          <a:xfrm>
            <a:off x="2729959" y="5192049"/>
            <a:ext cx="4949825" cy="360362"/>
          </a:xfrm>
          <a:prstGeom prst="rect">
            <a:avLst/>
          </a:prstGeom>
          <a:solidFill>
            <a:srgbClr val="F1A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Gemeinschaft erfahren und stärken</a:t>
            </a:r>
          </a:p>
        </p:txBody>
      </p:sp>
      <p:pic>
        <p:nvPicPr>
          <p:cNvPr id="14" name="Grafik 17">
            <a:extLst>
              <a:ext uri="{FF2B5EF4-FFF2-40B4-BE49-F238E27FC236}">
                <a16:creationId xmlns:a16="http://schemas.microsoft.com/office/drawing/2014/main" id="{7EE5B863-5FFB-2125-AA42-8519F7A2E6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4" y="3218302"/>
            <a:ext cx="20796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65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FD510AC-87FB-6EF9-C9C1-D3B5BE6AC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9202" y="1062319"/>
            <a:ext cx="9190567" cy="4384398"/>
          </a:xfrm>
        </p:spPr>
        <p:txBody>
          <a:bodyPr/>
          <a:lstStyle/>
          <a:p>
            <a:r>
              <a:rPr lang="de-DE" dirty="0">
                <a:effectLst/>
                <a:latin typeface="Arial" panose="020B0604020202020204" pitchFamily="34" charset="0"/>
              </a:rPr>
              <a:t>individuell und handlungsorientiert 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Vernetzung von KiTa bis Sek II</a:t>
            </a:r>
          </a:p>
          <a:p>
            <a:endParaRPr lang="de-DE" dirty="0">
              <a:effectLst/>
              <a:latin typeface="Arial" panose="020B0604020202020204" pitchFamily="34" charset="0"/>
            </a:endParaRPr>
          </a:p>
          <a:p>
            <a:endParaRPr lang="de-DE" dirty="0">
              <a:effectLst/>
              <a:latin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4A42940-EFB7-67FC-D054-CD4ADD0C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 in Jahrgangsgemischten Gruppen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98F97E-ADDD-1249-92EE-AABDC93195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Informationsabend zur Einschulung, Schalksmühle, 12.06.2022, WOHL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75B943-7188-5552-14EB-029F727DD5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6" name="Grafik 17">
            <a:extLst>
              <a:ext uri="{FF2B5EF4-FFF2-40B4-BE49-F238E27FC236}">
                <a16:creationId xmlns:a16="http://schemas.microsoft.com/office/drawing/2014/main" id="{0A6C47EB-A065-D1BD-19B8-AFC136A318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61" y="1079739"/>
            <a:ext cx="332838" cy="33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7">
            <a:extLst>
              <a:ext uri="{FF2B5EF4-FFF2-40B4-BE49-F238E27FC236}">
                <a16:creationId xmlns:a16="http://schemas.microsoft.com/office/drawing/2014/main" id="{3DF57582-8E40-5183-BCE4-E0D700BF37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63" y="1545025"/>
            <a:ext cx="332838" cy="33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5DDE4D7-4E57-3867-2A84-1C8B345B457B}"/>
              </a:ext>
            </a:extLst>
          </p:cNvPr>
          <p:cNvSpPr/>
          <p:nvPr/>
        </p:nvSpPr>
        <p:spPr>
          <a:xfrm>
            <a:off x="1782228" y="3290428"/>
            <a:ext cx="2059709" cy="334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Stufe I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9BCE540-8DF1-99B5-522D-282CEE7E1B6D}"/>
              </a:ext>
            </a:extLst>
          </p:cNvPr>
          <p:cNvSpPr/>
          <p:nvPr/>
        </p:nvSpPr>
        <p:spPr>
          <a:xfrm>
            <a:off x="1782230" y="3662925"/>
            <a:ext cx="2059709" cy="3341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JG 3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2E02FBB-E3E9-E48E-DC73-FAA5B04D546B}"/>
              </a:ext>
            </a:extLst>
          </p:cNvPr>
          <p:cNvSpPr/>
          <p:nvPr/>
        </p:nvSpPr>
        <p:spPr>
          <a:xfrm>
            <a:off x="1782230" y="3999455"/>
            <a:ext cx="2059709" cy="3341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JG 2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70D7E2A-5C20-5792-F05F-31677967742F}"/>
              </a:ext>
            </a:extLst>
          </p:cNvPr>
          <p:cNvSpPr/>
          <p:nvPr/>
        </p:nvSpPr>
        <p:spPr>
          <a:xfrm>
            <a:off x="1782229" y="4331141"/>
            <a:ext cx="2059709" cy="3341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JG 1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F4E50D4-4CE4-57EB-D37E-7E25D9B67CF9}"/>
              </a:ext>
            </a:extLst>
          </p:cNvPr>
          <p:cNvSpPr/>
          <p:nvPr/>
        </p:nvSpPr>
        <p:spPr>
          <a:xfrm>
            <a:off x="3935206" y="4334930"/>
            <a:ext cx="2059709" cy="33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JG 4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E45A7A1-6B4D-D8DD-46D4-202B3104943F}"/>
              </a:ext>
            </a:extLst>
          </p:cNvPr>
          <p:cNvSpPr/>
          <p:nvPr/>
        </p:nvSpPr>
        <p:spPr>
          <a:xfrm>
            <a:off x="3935206" y="3991463"/>
            <a:ext cx="2059709" cy="3341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JG 5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9B70FCC-626E-9CC0-E266-E93A36BE7210}"/>
              </a:ext>
            </a:extLst>
          </p:cNvPr>
          <p:cNvSpPr/>
          <p:nvPr/>
        </p:nvSpPr>
        <p:spPr>
          <a:xfrm>
            <a:off x="3935206" y="3657355"/>
            <a:ext cx="2059709" cy="3341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JG 6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0A3A29D-E22D-BEC3-CF4F-52015C37F23B}"/>
              </a:ext>
            </a:extLst>
          </p:cNvPr>
          <p:cNvSpPr/>
          <p:nvPr/>
        </p:nvSpPr>
        <p:spPr>
          <a:xfrm>
            <a:off x="3935206" y="3290428"/>
            <a:ext cx="2059709" cy="334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Stufe II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8AD17F3-7CD5-A106-07E9-2F44A3B0FCCF}"/>
              </a:ext>
            </a:extLst>
          </p:cNvPr>
          <p:cNvSpPr/>
          <p:nvPr/>
        </p:nvSpPr>
        <p:spPr>
          <a:xfrm>
            <a:off x="6034517" y="4147309"/>
            <a:ext cx="2059709" cy="5179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JG 7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B0B9006-18CB-11D5-23C3-FF62E8B185FE}"/>
              </a:ext>
            </a:extLst>
          </p:cNvPr>
          <p:cNvSpPr/>
          <p:nvPr/>
        </p:nvSpPr>
        <p:spPr>
          <a:xfrm>
            <a:off x="6034518" y="3657355"/>
            <a:ext cx="2059709" cy="4899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JG 8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275C724-5720-32EA-5B01-21FA815776E6}"/>
              </a:ext>
            </a:extLst>
          </p:cNvPr>
          <p:cNvSpPr/>
          <p:nvPr/>
        </p:nvSpPr>
        <p:spPr>
          <a:xfrm>
            <a:off x="6034517" y="3290428"/>
            <a:ext cx="2059709" cy="334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Stufe III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6829B8F-64C7-BABF-D78B-EA2CF5FDDB22}"/>
              </a:ext>
            </a:extLst>
          </p:cNvPr>
          <p:cNvSpPr/>
          <p:nvPr/>
        </p:nvSpPr>
        <p:spPr>
          <a:xfrm>
            <a:off x="8133826" y="4134406"/>
            <a:ext cx="2059709" cy="5179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JG 9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FA95FA5-6063-C11C-8896-269328EDEFD9}"/>
              </a:ext>
            </a:extLst>
          </p:cNvPr>
          <p:cNvSpPr/>
          <p:nvPr/>
        </p:nvSpPr>
        <p:spPr>
          <a:xfrm>
            <a:off x="8133827" y="3665286"/>
            <a:ext cx="2059709" cy="4899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JG 10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AFF217C-8657-DF92-BFF0-945E42689C0B}"/>
              </a:ext>
            </a:extLst>
          </p:cNvPr>
          <p:cNvSpPr/>
          <p:nvPr/>
        </p:nvSpPr>
        <p:spPr>
          <a:xfrm>
            <a:off x="8133828" y="3290428"/>
            <a:ext cx="2059709" cy="334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Stufe IV</a:t>
            </a:r>
          </a:p>
        </p:txBody>
      </p:sp>
      <p:sp>
        <p:nvSpPr>
          <p:cNvPr id="24" name="Gleichschenkliges Dreieck 23">
            <a:extLst>
              <a:ext uri="{FF2B5EF4-FFF2-40B4-BE49-F238E27FC236}">
                <a16:creationId xmlns:a16="http://schemas.microsoft.com/office/drawing/2014/main" id="{1BFDA7C7-B4DD-B9BD-F068-715FB960A4AD}"/>
              </a:ext>
            </a:extLst>
          </p:cNvPr>
          <p:cNvSpPr/>
          <p:nvPr/>
        </p:nvSpPr>
        <p:spPr>
          <a:xfrm>
            <a:off x="1580060" y="2078182"/>
            <a:ext cx="8829709" cy="1191871"/>
          </a:xfrm>
          <a:prstGeom prst="triangle">
            <a:avLst>
              <a:gd name="adj" fmla="val 50570"/>
            </a:avLst>
          </a:prstGeom>
          <a:solidFill>
            <a:srgbClr val="A7ED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Mit Freude und Herz </a:t>
            </a:r>
          </a:p>
          <a:p>
            <a:pPr algn="ctr"/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ins Abenteuer Lernen</a:t>
            </a:r>
          </a:p>
          <a:p>
            <a:pPr algn="ctr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400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F376A8-99FE-33DA-7B44-303765C89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0299" y="1313883"/>
            <a:ext cx="1846727" cy="639888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ctr"/>
            <a:r>
              <a:rPr lang="de-DE" b="1" dirty="0"/>
              <a:t>Lernbüro (8+2)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5641DB2-7952-69AE-E9FC-8B16C054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 in (jahrgangsübergreifenden) Gruppen der Stufe I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13FADB-7198-2C41-2F6E-631610FD175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Informationsabend zur Einschulung, Schalksmühle, 02.05.24, FRT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B2765A-114E-87AF-8E09-49699DED7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0BF6AFD9-AAEE-8000-57AF-286EB8DC734F}"/>
              </a:ext>
            </a:extLst>
          </p:cNvPr>
          <p:cNvSpPr txBox="1">
            <a:spLocks/>
          </p:cNvSpPr>
          <p:nvPr/>
        </p:nvSpPr>
        <p:spPr>
          <a:xfrm>
            <a:off x="1200299" y="2058418"/>
            <a:ext cx="1846727" cy="37910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36000" tIns="36000" rIns="36000" bIns="3600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6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>
                <a:solidFill>
                  <a:srgbClr val="0070C0"/>
                </a:solidFill>
              </a:rPr>
              <a:t>Mathematik (4)</a:t>
            </a:r>
          </a:p>
          <a:p>
            <a:pPr algn="ctr"/>
            <a:r>
              <a:rPr lang="de-DE" sz="2100" b="1" dirty="0">
                <a:solidFill>
                  <a:srgbClr val="0070C0"/>
                </a:solidFill>
              </a:rPr>
              <a:t>davon 1 Std. </a:t>
            </a:r>
            <a:r>
              <a:rPr lang="de-DE" sz="1900" b="1" dirty="0">
                <a:solidFill>
                  <a:srgbClr val="0070C0"/>
                </a:solidFill>
              </a:rPr>
              <a:t>jahrgangsgebunden</a:t>
            </a:r>
          </a:p>
          <a:p>
            <a:pPr algn="ctr"/>
            <a:endParaRPr lang="de-DE" b="1" dirty="0">
              <a:solidFill>
                <a:srgbClr val="FF0000"/>
              </a:solidFill>
            </a:endParaRPr>
          </a:p>
          <a:p>
            <a:pPr algn="ctr"/>
            <a:r>
              <a:rPr lang="de-DE" b="1" dirty="0">
                <a:solidFill>
                  <a:srgbClr val="FF0000"/>
                </a:solidFill>
              </a:rPr>
              <a:t>Deutsch (4)</a:t>
            </a:r>
          </a:p>
          <a:p>
            <a:pPr algn="ctr"/>
            <a:r>
              <a:rPr lang="de-DE" sz="2100" b="1" dirty="0">
                <a:solidFill>
                  <a:srgbClr val="FF0000"/>
                </a:solidFill>
              </a:rPr>
              <a:t>davon 1 Std. </a:t>
            </a:r>
            <a:r>
              <a:rPr lang="de-DE" sz="1900" b="1" dirty="0">
                <a:solidFill>
                  <a:srgbClr val="FF0000"/>
                </a:solidFill>
              </a:rPr>
              <a:t>jahrgangsgebunden</a:t>
            </a:r>
          </a:p>
          <a:p>
            <a:pPr algn="ctr"/>
            <a:endParaRPr lang="de-DE" b="1" dirty="0">
              <a:solidFill>
                <a:srgbClr val="FF0000"/>
              </a:solidFill>
            </a:endParaRPr>
          </a:p>
          <a:p>
            <a:pPr algn="ctr"/>
            <a:r>
              <a:rPr lang="de-DE" sz="2200" b="1" dirty="0">
                <a:solidFill>
                  <a:schemeClr val="tx1"/>
                </a:solidFill>
              </a:rPr>
              <a:t>Förderunterricht </a:t>
            </a:r>
          </a:p>
          <a:p>
            <a:pPr algn="ctr"/>
            <a:r>
              <a:rPr lang="de-DE" sz="2200" b="1" dirty="0">
                <a:solidFill>
                  <a:schemeClr val="tx1"/>
                </a:solidFill>
              </a:rPr>
              <a:t>(JG E2/E3/ JG 3 )</a:t>
            </a:r>
          </a:p>
          <a:p>
            <a:pPr algn="ctr"/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E995558D-CB1D-0EF9-558E-D2C86ED60E80}"/>
              </a:ext>
            </a:extLst>
          </p:cNvPr>
          <p:cNvSpPr txBox="1">
            <a:spLocks/>
          </p:cNvSpPr>
          <p:nvPr/>
        </p:nvSpPr>
        <p:spPr>
          <a:xfrm>
            <a:off x="3303494" y="1313883"/>
            <a:ext cx="2474257" cy="6398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36000" tIns="36000" rIns="36000" bIns="3600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6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Projekt (6)</a:t>
            </a: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BAA23827-1B12-C9EC-C47B-918F16BC934C}"/>
              </a:ext>
            </a:extLst>
          </p:cNvPr>
          <p:cNvSpPr txBox="1">
            <a:spLocks/>
          </p:cNvSpPr>
          <p:nvPr/>
        </p:nvSpPr>
        <p:spPr>
          <a:xfrm>
            <a:off x="3303494" y="2038242"/>
            <a:ext cx="2474257" cy="37982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36000" tIns="36000" rIns="36000" bIns="3600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6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b="1" dirty="0">
                <a:solidFill>
                  <a:schemeClr val="tx1"/>
                </a:solidFill>
              </a:rPr>
              <a:t>fächerübergreifend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Sachunterricht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(Mathematik)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(Deutsch)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Musik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Kunst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Coaching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Klassenrat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Wochenstart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7E1AF074-A415-E3E7-5CE2-EA501B19942B}"/>
              </a:ext>
            </a:extLst>
          </p:cNvPr>
          <p:cNvSpPr txBox="1">
            <a:spLocks/>
          </p:cNvSpPr>
          <p:nvPr/>
        </p:nvSpPr>
        <p:spPr>
          <a:xfrm>
            <a:off x="5873965" y="1327254"/>
            <a:ext cx="2604791" cy="6398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36000" tIns="36000" rIns="36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6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Fachunterricht (10)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F26EC597-210D-81E6-EAE4-27442D2C7A00}"/>
              </a:ext>
            </a:extLst>
          </p:cNvPr>
          <p:cNvSpPr txBox="1">
            <a:spLocks/>
          </p:cNvSpPr>
          <p:nvPr/>
        </p:nvSpPr>
        <p:spPr>
          <a:xfrm>
            <a:off x="5883216" y="2011937"/>
            <a:ext cx="2604791" cy="37982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36000" tIns="36000" rIns="36000" bIns="3600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6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b="1" dirty="0">
                <a:solidFill>
                  <a:schemeClr val="tx1"/>
                </a:solidFill>
              </a:rPr>
              <a:t>Religionsunterricht</a:t>
            </a:r>
          </a:p>
          <a:p>
            <a:pPr algn="ctr"/>
            <a:endParaRPr lang="de-DE" sz="2000" b="1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Praktische Philosophie</a:t>
            </a:r>
          </a:p>
          <a:p>
            <a:pPr algn="ctr"/>
            <a:endParaRPr lang="de-DE" sz="2000" b="1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Sport</a:t>
            </a:r>
          </a:p>
          <a:p>
            <a:pPr algn="ctr"/>
            <a:endParaRPr lang="de-DE" sz="2000" b="1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Schwimmen</a:t>
            </a:r>
          </a:p>
          <a:p>
            <a:pPr algn="ctr"/>
            <a:endParaRPr lang="de-DE" sz="2000" b="1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Lernzeit</a:t>
            </a:r>
          </a:p>
          <a:p>
            <a:pPr algn="ctr"/>
            <a:endParaRPr lang="de-DE" sz="2000" b="1" dirty="0">
              <a:solidFill>
                <a:schemeClr val="tx1"/>
              </a:solidFill>
            </a:endParaRP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9B01762-F746-38CA-B8D9-BBA7867BD8E3}"/>
              </a:ext>
            </a:extLst>
          </p:cNvPr>
          <p:cNvSpPr/>
          <p:nvPr/>
        </p:nvSpPr>
        <p:spPr>
          <a:xfrm>
            <a:off x="1200299" y="5928390"/>
            <a:ext cx="8538882" cy="51416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Basis: Lehrpläne für die Grundschule NRW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3F6826F0-1DEE-CC42-A31E-765C4F22B5E3}"/>
              </a:ext>
            </a:extLst>
          </p:cNvPr>
          <p:cNvSpPr txBox="1">
            <a:spLocks/>
          </p:cNvSpPr>
          <p:nvPr/>
        </p:nvSpPr>
        <p:spPr>
          <a:xfrm>
            <a:off x="8593472" y="2609559"/>
            <a:ext cx="2879660" cy="6272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36000" tIns="36000" rIns="36000" bIns="36000" rtlCol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6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5100" b="1" dirty="0">
                <a:solidFill>
                  <a:schemeClr val="tx1"/>
                </a:solidFill>
              </a:rPr>
              <a:t>Werkstätten ab JG 2 (2)</a:t>
            </a:r>
          </a:p>
          <a:p>
            <a:pPr algn="ctr"/>
            <a:endParaRPr lang="de-DE" sz="3800" b="1" dirty="0">
              <a:solidFill>
                <a:schemeClr val="tx1"/>
              </a:solidFill>
            </a:endParaRP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EAE39826-A000-A3F3-B184-D8443C75508F}"/>
              </a:ext>
            </a:extLst>
          </p:cNvPr>
          <p:cNvSpPr txBox="1">
            <a:spLocks/>
          </p:cNvSpPr>
          <p:nvPr/>
        </p:nvSpPr>
        <p:spPr>
          <a:xfrm>
            <a:off x="8593472" y="2016474"/>
            <a:ext cx="2879660" cy="5141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36000" tIns="36000" rIns="36000" bIns="36000" rtlCol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6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5100" b="1" dirty="0">
                <a:solidFill>
                  <a:schemeClr val="tx1"/>
                </a:solidFill>
              </a:rPr>
              <a:t>Förderunterricht JG 1 (2)</a:t>
            </a:r>
          </a:p>
          <a:p>
            <a:pPr algn="ctr"/>
            <a:endParaRPr lang="de-DE" sz="5100" b="1" dirty="0">
              <a:solidFill>
                <a:schemeClr val="tx1"/>
              </a:solidFill>
            </a:endParaRPr>
          </a:p>
          <a:p>
            <a:pPr algn="ctr"/>
            <a:endParaRPr lang="de-DE" sz="3800" b="1" dirty="0">
              <a:solidFill>
                <a:schemeClr val="tx1"/>
              </a:solidFill>
            </a:endParaRP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3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4E3C099-88BE-F2E1-2023-CE21CD0739F0}"/>
              </a:ext>
            </a:extLst>
          </p:cNvPr>
          <p:cNvSpPr/>
          <p:nvPr/>
        </p:nvSpPr>
        <p:spPr>
          <a:xfrm>
            <a:off x="482760" y="3670895"/>
            <a:ext cx="2743524" cy="13370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dirty="0">
                <a:ea typeface="Tahoma" panose="020B0604030504040204" pitchFamily="34" charset="0"/>
                <a:cs typeface="Tahoma" panose="020B0604030504040204" pitchFamily="34" charset="0"/>
              </a:rPr>
              <a:t>Münsteraner</a:t>
            </a:r>
          </a:p>
          <a:p>
            <a:pPr algn="ctr">
              <a:defRPr/>
            </a:pPr>
            <a:r>
              <a:rPr lang="de-DE" sz="2800" dirty="0">
                <a:ea typeface="Tahoma" panose="020B0604030504040204" pitchFamily="34" charset="0"/>
                <a:cs typeface="Tahoma" panose="020B0604030504040204" pitchFamily="34" charset="0"/>
              </a:rPr>
              <a:t>Screening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ED529B-F0E1-8A2F-D125-CAE9B621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Sozialpädagogische Fachkraft der Schuleingangsphase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25C972-20E0-332C-ED3B-24CAE770E9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Informationsabend zur Einschulung, Schalksmühle, 02.05.24, WERN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4EC94E-BBE1-C2A6-F5CD-1718F2A8DF7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F49131E5-0311-23A1-7338-963674FB4F09}"/>
              </a:ext>
            </a:extLst>
          </p:cNvPr>
          <p:cNvSpPr/>
          <p:nvPr/>
        </p:nvSpPr>
        <p:spPr>
          <a:xfrm>
            <a:off x="3072774" y="1081269"/>
            <a:ext cx="5476179" cy="1097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b="1" dirty="0">
                <a:ea typeface="Tahoma" panose="020B0604030504040204" pitchFamily="34" charset="0"/>
                <a:cs typeface="Tahoma" panose="020B0604030504040204" pitchFamily="34" charset="0"/>
              </a:rPr>
              <a:t>Stärkung des Schulfähigkeitsprofils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FAEC3F0-8645-135C-D713-0E339226115F}"/>
              </a:ext>
            </a:extLst>
          </p:cNvPr>
          <p:cNvSpPr/>
          <p:nvPr/>
        </p:nvSpPr>
        <p:spPr>
          <a:xfrm>
            <a:off x="3875470" y="2221217"/>
            <a:ext cx="3870786" cy="8994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dirty="0">
                <a:ea typeface="Tahoma" panose="020B0604030504040204" pitchFamily="34" charset="0"/>
                <a:cs typeface="Tahoma" panose="020B0604030504040204" pitchFamily="34" charset="0"/>
              </a:rPr>
              <a:t>basale Fertigkeiten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DDEA800A-7852-164E-310F-0B25B8C55F1C}"/>
              </a:ext>
            </a:extLst>
          </p:cNvPr>
          <p:cNvSpPr/>
          <p:nvPr/>
        </p:nvSpPr>
        <p:spPr>
          <a:xfrm>
            <a:off x="4329512" y="3767298"/>
            <a:ext cx="4148836" cy="12642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Grundlagen</a:t>
            </a:r>
          </a:p>
          <a:p>
            <a:pPr algn="ctr">
              <a:defRPr/>
            </a:pPr>
            <a:r>
              <a:rPr lang="de-DE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Mathematik und Deutsch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DC63465-C829-774C-333C-861E6AD05FD6}"/>
              </a:ext>
            </a:extLst>
          </p:cNvPr>
          <p:cNvSpPr/>
          <p:nvPr/>
        </p:nvSpPr>
        <p:spPr>
          <a:xfrm>
            <a:off x="2622429" y="4816818"/>
            <a:ext cx="2491033" cy="11459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dirty="0">
                <a:ea typeface="Tahoma" panose="020B0604030504040204" pitchFamily="34" charset="0"/>
                <a:cs typeface="Tahoma" panose="020B0604030504040204" pitchFamily="34" charset="0"/>
              </a:rPr>
              <a:t>Diagnostik</a:t>
            </a:r>
          </a:p>
        </p:txBody>
      </p:sp>
      <p:pic>
        <p:nvPicPr>
          <p:cNvPr id="12" name="Grafik 7" descr="Bodybuilder mit einfarbiger Füllung">
            <a:extLst>
              <a:ext uri="{FF2B5EF4-FFF2-40B4-BE49-F238E27FC236}">
                <a16:creationId xmlns:a16="http://schemas.microsoft.com/office/drawing/2014/main" id="{AFEA9828-A142-6CC4-F467-C3F23469A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39" y="876915"/>
            <a:ext cx="1468628" cy="146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0EB87946-03F5-607C-34D4-0F2E3FAF852D}"/>
              </a:ext>
            </a:extLst>
          </p:cNvPr>
          <p:cNvSpPr/>
          <p:nvPr/>
        </p:nvSpPr>
        <p:spPr>
          <a:xfrm>
            <a:off x="7387653" y="2837909"/>
            <a:ext cx="2924586" cy="899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dirty="0">
                <a:ea typeface="Tahoma" panose="020B0604030504040204" pitchFamily="34" charset="0"/>
                <a:cs typeface="Tahoma" panose="020B0604030504040204" pitchFamily="34" charset="0"/>
              </a:rPr>
              <a:t>Wahrnehmung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B29F4156-99CE-AEA4-198F-C07C4C5D8053}"/>
              </a:ext>
            </a:extLst>
          </p:cNvPr>
          <p:cNvSpPr/>
          <p:nvPr/>
        </p:nvSpPr>
        <p:spPr>
          <a:xfrm>
            <a:off x="761363" y="2538145"/>
            <a:ext cx="2743524" cy="13370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dirty="0">
                <a:ea typeface="Tahoma" panose="020B0604030504040204" pitchFamily="34" charset="0"/>
                <a:cs typeface="Tahoma" panose="020B0604030504040204" pitchFamily="34" charset="0"/>
              </a:rPr>
              <a:t>Münsteraner Training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F9678AC-1F7D-8F63-D59B-034792AB410B}"/>
              </a:ext>
            </a:extLst>
          </p:cNvPr>
          <p:cNvSpPr/>
          <p:nvPr/>
        </p:nvSpPr>
        <p:spPr>
          <a:xfrm>
            <a:off x="8138266" y="4816818"/>
            <a:ext cx="2491033" cy="1208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dirty="0">
                <a:ea typeface="Tahoma" panose="020B0604030504040204" pitchFamily="34" charset="0"/>
                <a:cs typeface="Tahoma" panose="020B0604030504040204" pitchFamily="34" charset="0"/>
              </a:rPr>
              <a:t>Leseförderung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80D8280-6839-983B-A117-1BE4706E256D}"/>
              </a:ext>
            </a:extLst>
          </p:cNvPr>
          <p:cNvSpPr/>
          <p:nvPr/>
        </p:nvSpPr>
        <p:spPr>
          <a:xfrm>
            <a:off x="5484330" y="3013467"/>
            <a:ext cx="2003399" cy="6682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dirty="0">
                <a:ea typeface="Tahoma" panose="020B0604030504040204" pitchFamily="34" charset="0"/>
                <a:cs typeface="Tahoma" panose="020B0604030504040204" pitchFamily="34" charset="0"/>
              </a:rPr>
              <a:t>Motorik</a:t>
            </a:r>
          </a:p>
        </p:txBody>
      </p:sp>
    </p:spTree>
    <p:extLst>
      <p:ext uri="{BB962C8B-B14F-4D97-AF65-F5344CB8AC3E}">
        <p14:creationId xmlns:p14="http://schemas.microsoft.com/office/powerpoint/2010/main" val="56944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AE08DBB-4F6F-A8A0-644C-364AFBEA72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endParaRPr lang="de-DE" dirty="0"/>
          </a:p>
          <a:p>
            <a:pPr algn="ctr"/>
            <a:r>
              <a:rPr lang="de-DE" dirty="0"/>
              <a:t> </a:t>
            </a:r>
            <a:r>
              <a:rPr lang="de-DE" sz="7200" dirty="0" err="1"/>
              <a:t>Kidsclub</a:t>
            </a:r>
            <a:endParaRPr lang="de-DE" sz="7200" dirty="0"/>
          </a:p>
          <a:p>
            <a:pPr algn="ctr"/>
            <a:r>
              <a:rPr lang="de-DE" sz="7200" dirty="0"/>
              <a:t> OGS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E9DABFB-53C5-D9C1-D4A6-4B956909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Informationen der AWO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D8CEBC-6A86-D241-92B7-33DEF9DBE9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Informationsabend zur Einschulung, Schalksmühle, 02.05.24, KUT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FAC7F6-9DDC-00CE-B0E0-CDF56FD1DA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08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53910CB-63CF-F284-6E87-97D99223FC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9202" y="1411291"/>
            <a:ext cx="9190567" cy="442016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de-DE" sz="2200" b="1" dirty="0"/>
              <a:t>Bär</a:t>
            </a:r>
            <a:r>
              <a:rPr lang="de-DE" sz="2200" dirty="0"/>
              <a:t>: Herr Kämper				</a:t>
            </a:r>
          </a:p>
          <a:p>
            <a:pPr>
              <a:lnSpc>
                <a:spcPct val="170000"/>
              </a:lnSpc>
            </a:pPr>
            <a:r>
              <a:rPr lang="de-DE" sz="2200" b="1" dirty="0"/>
              <a:t>Esel</a:t>
            </a:r>
            <a:r>
              <a:rPr lang="de-DE" sz="2200" dirty="0"/>
              <a:t>: Frau Eichhöfer				</a:t>
            </a:r>
          </a:p>
          <a:p>
            <a:pPr>
              <a:lnSpc>
                <a:spcPct val="170000"/>
              </a:lnSpc>
            </a:pPr>
            <a:r>
              <a:rPr lang="de-DE" sz="2200" b="1" dirty="0"/>
              <a:t>Gecko</a:t>
            </a:r>
            <a:r>
              <a:rPr lang="de-DE" sz="2200" dirty="0"/>
              <a:t>: Frau </a:t>
            </a:r>
            <a:r>
              <a:rPr lang="de-DE" sz="2200" dirty="0" err="1"/>
              <a:t>Töper</a:t>
            </a:r>
            <a:r>
              <a:rPr lang="de-DE" sz="2200" dirty="0"/>
              <a:t>, Herr Seefried</a:t>
            </a:r>
          </a:p>
          <a:p>
            <a:pPr>
              <a:lnSpc>
                <a:spcPct val="170000"/>
              </a:lnSpc>
            </a:pPr>
            <a:r>
              <a:rPr lang="de-DE" sz="2200" b="1" dirty="0"/>
              <a:t>Giraffe</a:t>
            </a:r>
            <a:r>
              <a:rPr lang="de-DE" sz="2200" dirty="0"/>
              <a:t>: Frau Freitag  				</a:t>
            </a:r>
          </a:p>
          <a:p>
            <a:pPr>
              <a:lnSpc>
                <a:spcPct val="170000"/>
              </a:lnSpc>
            </a:pPr>
            <a:r>
              <a:rPr lang="de-DE" sz="2200" b="1" dirty="0"/>
              <a:t>Fledermaus</a:t>
            </a:r>
            <a:r>
              <a:rPr lang="de-DE" sz="2200" dirty="0"/>
              <a:t>: Herr Preis</a:t>
            </a:r>
          </a:p>
          <a:p>
            <a:pPr>
              <a:lnSpc>
                <a:spcPct val="170000"/>
              </a:lnSpc>
            </a:pPr>
            <a:r>
              <a:rPr lang="de-DE" sz="2200" b="1" dirty="0"/>
              <a:t>Elefant</a:t>
            </a:r>
            <a:r>
              <a:rPr lang="de-DE" sz="2200" dirty="0"/>
              <a:t>: Frau </a:t>
            </a:r>
            <a:r>
              <a:rPr lang="de-DE" sz="2200" dirty="0" err="1"/>
              <a:t>Deyanova</a:t>
            </a:r>
            <a:endParaRPr lang="de-DE" sz="2200" dirty="0"/>
          </a:p>
          <a:p>
            <a:pPr>
              <a:lnSpc>
                <a:spcPct val="170000"/>
              </a:lnSpc>
            </a:pPr>
            <a:r>
              <a:rPr lang="de-DE" sz="2200" dirty="0"/>
              <a:t>Besuchen Sie unsere Homepage: www.primusschule.de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517D83-B473-009B-39DB-077F6712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Lerngruppenzuteilung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263A04-A26E-CAFD-E54C-B852FA80B51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Informationsabend zur Einschulung, Schalksmühle, 02.05.24, WOHL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2A10F5-CA75-3323-5C24-A1ACB4610B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54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FDE1BFD-BBCE-B4B1-3650-F2EB88B21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9202" y="1411291"/>
            <a:ext cx="9190567" cy="4299396"/>
          </a:xfrm>
        </p:spPr>
        <p:txBody>
          <a:bodyPr/>
          <a:lstStyle/>
          <a:p>
            <a:r>
              <a:rPr lang="de-DE" b="1" u="sng" dirty="0"/>
              <a:t>Einlass:</a:t>
            </a:r>
          </a:p>
          <a:p>
            <a:r>
              <a:rPr lang="de-DE" b="1" dirty="0"/>
              <a:t>ab 8.45 Uhr </a:t>
            </a:r>
            <a:r>
              <a:rPr lang="de-DE" dirty="0"/>
              <a:t>am </a:t>
            </a:r>
            <a:r>
              <a:rPr lang="de-DE" b="1" dirty="0"/>
              <a:t>Seiteneingang Turnhalle (vis-a-vis Hauptgebäude)</a:t>
            </a:r>
          </a:p>
          <a:p>
            <a:endParaRPr lang="de-DE" b="1" u="sng" dirty="0"/>
          </a:p>
          <a:p>
            <a:r>
              <a:rPr lang="de-DE" b="1" u="sng" dirty="0"/>
              <a:t>Unterricht</a:t>
            </a:r>
            <a:r>
              <a:rPr lang="de-DE" b="1" dirty="0"/>
              <a:t>:</a:t>
            </a:r>
          </a:p>
          <a:p>
            <a:r>
              <a:rPr lang="de-DE" dirty="0"/>
              <a:t>im Anschluss an die Einschulungsfeier </a:t>
            </a:r>
            <a:r>
              <a:rPr lang="de-DE" b="1" dirty="0"/>
              <a:t>bis 11.00 Uhr</a:t>
            </a:r>
          </a:p>
          <a:p>
            <a:endParaRPr lang="de-DE" b="1" u="sng" dirty="0"/>
          </a:p>
          <a:p>
            <a:r>
              <a:rPr lang="de-DE" b="1" u="sng" dirty="0"/>
              <a:t>Abholung</a:t>
            </a:r>
            <a:r>
              <a:rPr lang="de-DE" b="1" dirty="0"/>
              <a:t>:</a:t>
            </a:r>
          </a:p>
          <a:p>
            <a:r>
              <a:rPr lang="de-DE" b="1" dirty="0"/>
              <a:t>11 Uhr </a:t>
            </a:r>
            <a:r>
              <a:rPr lang="de-DE" dirty="0"/>
              <a:t>an den </a:t>
            </a:r>
            <a:r>
              <a:rPr lang="de-DE" b="1" dirty="0"/>
              <a:t>Haupteingangstüren</a:t>
            </a:r>
          </a:p>
          <a:p>
            <a:endParaRPr lang="de-DE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1DDA20C-74F5-CF5C-C3B9-5643C341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Einschulung  am 22.08.2024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0F6A51-ACB1-DFAD-8C4D-93AA98E045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Informationsabend zur Einschulung, Schalksmühle, 02.05.24, WOHL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3FC3C1-B1CC-05FB-652F-DF3DE69031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B96C48-222D-4848-AD4D-66CEBBAABCD4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258900"/>
      </p:ext>
    </p:extLst>
  </p:cSld>
  <p:clrMapOvr>
    <a:masterClrMapping/>
  </p:clrMapOvr>
</p:sld>
</file>

<file path=ppt/theme/theme1.xml><?xml version="1.0" encoding="utf-8"?>
<a:theme xmlns:a="http://schemas.openxmlformats.org/drawingml/2006/main" name="Primusschule Folien">
  <a:themeElements>
    <a:clrScheme name="Primusschule">
      <a:dk1>
        <a:srgbClr val="3A3838"/>
      </a:dk1>
      <a:lt1>
        <a:sysClr val="window" lastClr="FFFFFF"/>
      </a:lt1>
      <a:dk2>
        <a:srgbClr val="777C7A"/>
      </a:dk2>
      <a:lt2>
        <a:srgbClr val="E7E6E6"/>
      </a:lt2>
      <a:accent1>
        <a:srgbClr val="C63459"/>
      </a:accent1>
      <a:accent2>
        <a:srgbClr val="E87D35"/>
      </a:accent2>
      <a:accent3>
        <a:srgbClr val="952C76"/>
      </a:accent3>
      <a:accent4>
        <a:srgbClr val="00A3D7"/>
      </a:accent4>
      <a:accent5>
        <a:srgbClr val="7FB940"/>
      </a:accent5>
      <a:accent6>
        <a:srgbClr val="FEC121"/>
      </a:accent6>
      <a:hlink>
        <a:srgbClr val="023160"/>
      </a:hlink>
      <a:folHlink>
        <a:srgbClr val="5B9B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imusschule Folien">
  <a:themeElements>
    <a:clrScheme name="Primusschule">
      <a:dk1>
        <a:srgbClr val="3A3838"/>
      </a:dk1>
      <a:lt1>
        <a:sysClr val="window" lastClr="FFFFFF"/>
      </a:lt1>
      <a:dk2>
        <a:srgbClr val="777C7A"/>
      </a:dk2>
      <a:lt2>
        <a:srgbClr val="E7E6E6"/>
      </a:lt2>
      <a:accent1>
        <a:srgbClr val="C63459"/>
      </a:accent1>
      <a:accent2>
        <a:srgbClr val="E87D35"/>
      </a:accent2>
      <a:accent3>
        <a:srgbClr val="952C76"/>
      </a:accent3>
      <a:accent4>
        <a:srgbClr val="00A3D7"/>
      </a:accent4>
      <a:accent5>
        <a:srgbClr val="7FB940"/>
      </a:accent5>
      <a:accent6>
        <a:srgbClr val="FEC121"/>
      </a:accent6>
      <a:hlink>
        <a:srgbClr val="023160"/>
      </a:hlink>
      <a:folHlink>
        <a:srgbClr val="5B9B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520</Words>
  <Application>Microsoft Office PowerPoint</Application>
  <PresentationFormat>Breitbild</PresentationFormat>
  <Paragraphs>158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Tahoma</vt:lpstr>
      <vt:lpstr>Primusschule Folien</vt:lpstr>
      <vt:lpstr>1_Primusschule Folien</vt:lpstr>
      <vt:lpstr>PowerPoint-Präsentation</vt:lpstr>
      <vt:lpstr>Ablauf des Abends</vt:lpstr>
      <vt:lpstr>Unser Leitbild</vt:lpstr>
      <vt:lpstr>Unterricht in Jahrgangsgemischten Gruppen</vt:lpstr>
      <vt:lpstr>Unterricht in (jahrgangsübergreifenden) Gruppen der Stufe I</vt:lpstr>
      <vt:lpstr>Sozialpädagogische Fachkraft der Schuleingangsphase</vt:lpstr>
      <vt:lpstr>Informationen der AWO</vt:lpstr>
      <vt:lpstr>Lerngruppenzuteilung</vt:lpstr>
      <vt:lpstr>Einschulung  am 22.08.2024</vt:lpstr>
      <vt:lpstr>Ablauf der ersten Schulwoche</vt:lpstr>
      <vt:lpstr>Weitere Informationen</vt:lpstr>
      <vt:lpstr>fragen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Desiree Huwald</dc:creator>
  <cp:lastModifiedBy>Sabine Wohlrath</cp:lastModifiedBy>
  <cp:revision>94</cp:revision>
  <cp:lastPrinted>2023-06-07T11:46:34Z</cp:lastPrinted>
  <dcterms:created xsi:type="dcterms:W3CDTF">2017-05-26T10:42:49Z</dcterms:created>
  <dcterms:modified xsi:type="dcterms:W3CDTF">2024-04-30T09:15:27Z</dcterms:modified>
</cp:coreProperties>
</file>